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46" r:id="rId2"/>
  </p:sldMasterIdLst>
  <p:notesMasterIdLst>
    <p:notesMasterId r:id="rId19"/>
  </p:notesMasterIdLst>
  <p:handoutMasterIdLst>
    <p:handoutMasterId r:id="rId20"/>
  </p:handoutMasterIdLst>
  <p:sldIdLst>
    <p:sldId id="294" r:id="rId3"/>
    <p:sldId id="407" r:id="rId4"/>
    <p:sldId id="1303" r:id="rId5"/>
    <p:sldId id="1359" r:id="rId6"/>
    <p:sldId id="1355" r:id="rId7"/>
    <p:sldId id="1351" r:id="rId8"/>
    <p:sldId id="1357" r:id="rId9"/>
    <p:sldId id="1354" r:id="rId10"/>
    <p:sldId id="1344" r:id="rId11"/>
    <p:sldId id="1361" r:id="rId12"/>
    <p:sldId id="1331" r:id="rId13"/>
    <p:sldId id="1346" r:id="rId14"/>
    <p:sldId id="1350" r:id="rId15"/>
    <p:sldId id="1360" r:id="rId16"/>
    <p:sldId id="1358" r:id="rId17"/>
    <p:sldId id="134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, Cheng (IFPRI)" initials="QC(" lastIdx="1" clrIdx="0"/>
  <p:cmAuthor id="2" name="de Brauw, Alan (IFPRI)" initials="dBA(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D82E"/>
    <a:srgbClr val="435464"/>
    <a:srgbClr val="62BB46"/>
    <a:srgbClr val="439E2E"/>
    <a:srgbClr val="000000"/>
    <a:srgbClr val="89A527"/>
    <a:srgbClr val="EE283B"/>
    <a:srgbClr val="748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172" autoAdjust="0"/>
  </p:normalViewPr>
  <p:slideViewPr>
    <p:cSldViewPr snapToGrid="0">
      <p:cViewPr varScale="1">
        <p:scale>
          <a:sx n="118" d="100"/>
          <a:sy n="118" d="100"/>
        </p:scale>
        <p:origin x="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09C9F-CDE2-6649-9DC9-F2DCDF47A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3BBB4-83BA-4922-A4DB-9F70F816F70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A323-5059-4D56-8340-1C4053A31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D9AD8-3193-4DCA-B143-819DCFD1844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692150"/>
            <a:ext cx="6148387" cy="3459163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3E3EE-1163-4831-8D81-B81A7431B4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5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914403" cy="1676403"/>
          </a:xfrm>
          <a:prstGeom prst="rect">
            <a:avLst/>
          </a:prstGeom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1034322-4365-498E-A7FE-7A8714B6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7" y="768095"/>
            <a:ext cx="7505703" cy="136245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CAN RUN TWO LINES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A0D272-8C0C-4A3A-9299-20C6D47805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7" y="2161704"/>
            <a:ext cx="7505703" cy="5312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7C7A09-1B0D-478E-92A3-69BAA6FCE9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3733801"/>
            <a:ext cx="7505700" cy="24871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Department/Division</a:t>
            </a:r>
            <a:br>
              <a:rPr lang="en-US"/>
            </a:br>
            <a:r>
              <a:rPr lang="en-US"/>
              <a:t>International Food Policy Research Institute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4B34-BC5C-4949-A54C-5644C653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CAEB3-A5D7-45AD-97E3-989A827E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C0399-C42A-4512-B4F9-E4042AA3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6073C-04F6-472F-BF9A-24FD0BC4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5272-20AE-48C5-A15C-A18A0FA2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B236-4CD8-4EE5-9632-465AA1FE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15903-8CDF-40F7-B0CE-FB2AA608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D2B4-6787-4C6A-AFE1-43DEBB1F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E7955-0787-46E2-B8FB-B727D77C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938F7-AB8D-4DFB-83EF-DF78058F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2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9D47-8924-4D97-8F11-62BED446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6D1E-05E0-4A24-B48D-C9BEDD189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7F89F-E5AF-45A5-BDB8-DE9DB4A8D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60E4D-A5B3-463F-A3BE-411265C4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6020-D63D-4CD1-91E7-617BD38F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A3B9A-F299-4B85-92A1-E09C481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DF5A-1542-47E3-8CD4-8B47C74C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D61E-BAAF-4E8E-AEBE-F69D06A5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12781-6399-4361-AA49-57761D55B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E65D0-73A9-4281-BC18-2FB59C96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6B152-A678-46DE-AF86-770243B3B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29EFD-D9E4-437A-BE11-1AF01E9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1C531-8DFA-4EF4-B83D-4837B8A3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57045-C225-4CB7-BADC-E2E44075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2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7A7-1BE8-4227-844D-0FE3A177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35462-0643-4BC8-A605-D19FA9B6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4A487-C0ED-4368-AFC7-307F821E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97680-2541-48DF-9145-4FAC7E1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86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DB69C-3638-4841-91EF-549877F7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329DE-7488-4FB1-9ADA-7697E53C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838E-6801-48CD-AF84-AFAA75D9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6330-8126-43C1-AC3F-707267E7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7336-0A96-4225-8586-79BB2918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AFA66-18FE-4F2A-BBA3-42520CC1D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A5AC-493B-4ECC-AC14-EDD91AFF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BA26F-554D-47F8-9C9B-D16A8BBE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03F2A-82BA-4E8F-B0D1-713C4D8D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311B-D1FC-4D19-AEA0-04B674F7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F0988-0CCF-43CD-A491-74A1295EB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9F465-4963-4BF3-AC2D-E59628B0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78A3-8127-4DBA-89CB-3BF6BFAF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A0E21-BAFF-4A9B-9EC5-80AA347B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FF49-BA7F-476E-BA75-2C3009E6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8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1C21-2C27-4C9C-A2EB-F95C79A3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699B8-3C89-4D5B-9101-DC7728AEF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3034B-6671-423D-90A7-9F2C2E18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3B086-F0C0-429A-BD5E-ABE500B9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25BC-A102-478A-BBF1-2A311963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CB92F-7B3C-42D3-8E10-C280EA9B2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EDA5E-7CFF-4DEB-A9BA-F3D972CDE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C8F9-514C-468E-93D3-7E57070A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95394-0269-46BB-A4B7-FD93EFB1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1975E-FCED-4EAD-A640-0BB07E7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1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9334500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ourier New" charset="0"/>
              <a:buChar char="o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124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659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37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4DD2-B736-4515-9F1A-B892D90F7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39545-C29A-4219-9954-8CBAD17CD477}" type="datetimeFigureOut">
              <a:rPr lang="en-US" smtClean="0"/>
              <a:pPr/>
              <a:t>11/12/2022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9FDD7-F7E5-4BF5-ACCF-5D1D44779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7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FA4F-55A8-430A-8B93-AC4A79ACE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78B5-DB80-45E7-8DFD-B46466C31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857BB-82AA-47F5-B7A2-C2359DF5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6AC6-B240-44A6-A6C4-3D07C186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D01D3-44CD-4A27-A9D8-1A7FE6EC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8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933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334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5AFE-9A4C-9443-92D6-A4D7FDF824D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8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C31E-DA4C-F44D-B44A-157C5C0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3" r:id="rId3"/>
    <p:sldLayoutId id="2147483743" r:id="rId4"/>
    <p:sldLayoutId id="2147483742" r:id="rId5"/>
    <p:sldLayoutId id="2147483744" r:id="rId6"/>
    <p:sldLayoutId id="2147483745" r:id="rId7"/>
    <p:sldLayoutId id="21474837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68" userDrawn="1">
          <p15:clr>
            <a:srgbClr val="F26B43"/>
          </p15:clr>
        </p15:guide>
        <p15:guide id="2" orient="horz" pos="912" userDrawn="1">
          <p15:clr>
            <a:srgbClr val="F26B43"/>
          </p15:clr>
        </p15:guide>
        <p15:guide id="4" orient="horz" pos="33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33DE8-8FD2-4A51-8435-D7EE671A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23EA6-86AF-4685-85A8-BD3D7984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8393F-51F4-4126-81AF-73B40FB6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A60A-0E9D-4CF0-A579-5F5A66AFFA0A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642FB-4577-4C31-AC38-3945C3C51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217-E894-4394-94ED-ED167385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hyperlink" Target="https://www.thelancet.com/article/S0140-6736(20)30677-2/fulltex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793376" y="1738312"/>
            <a:ext cx="10455089" cy="489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The World Food Security Crisis and </a:t>
            </a:r>
          </a:p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Coming Agrifood Systems Transformations</a:t>
            </a:r>
          </a:p>
          <a:p>
            <a:pPr algn="ctr" eaLnBrk="0" hangingPunct="0"/>
            <a:endParaRPr lang="en-US" sz="32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Christopher B. Barrett</a:t>
            </a: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Cornell University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Presentation to the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Autumn Meeting of the SONAE Global Advisory Board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November 14, 2022</a:t>
            </a: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124" name="Picture 5" descr="cu_logo_sml_150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5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5E234FC-5B8F-88E8-E35A-340551812CC5}"/>
              </a:ext>
            </a:extLst>
          </p:cNvPr>
          <p:cNvSpPr txBox="1">
            <a:spLocks/>
          </p:cNvSpPr>
          <p:nvPr/>
        </p:nvSpPr>
        <p:spPr>
          <a:xfrm>
            <a:off x="380326" y="1820977"/>
            <a:ext cx="10901440" cy="1947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Policy/regulatory obstacles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: IP thickets, anti-science movements, protectionist labeling laws, etc. Cautionary tale of Golden Rice vs. IR8/64.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Address increasing systemic risk exposure: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ex: IBLI 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Level informational playing fields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for LMICs through open source sharing of precompetitive data to crowd in public/philanthropic investments.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Need more R&amp;D, but R&amp;D without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policy/social change underdelivers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					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Wingdings" charset="2"/>
              <a:buAutoNum type="arabicPeriod"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Wingdings" charset="2"/>
              <a:buAutoNum type="arabicPeriod"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413C50-FF1E-082D-6F0B-E178695A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637" y="3910577"/>
            <a:ext cx="2734256" cy="2807713"/>
          </a:xfrm>
          <a:prstGeom prst="rect">
            <a:avLst/>
          </a:prstGeom>
        </p:spPr>
      </p:pic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A22E2F7A-178F-4FBF-B129-553A99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2400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3703CE3-C04B-4729-BC23-2DDB5826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979" y="-2131657"/>
            <a:ext cx="5504233" cy="2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4AA48-2A3F-A9D9-CEE0-72E83A3C311F}"/>
              </a:ext>
            </a:extLst>
          </p:cNvPr>
          <p:cNvSpPr txBox="1"/>
          <p:nvPr/>
        </p:nvSpPr>
        <p:spPr>
          <a:xfrm>
            <a:off x="5785806" y="340649"/>
            <a:ext cx="616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Accelerate AFS transformation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61CA0-35DA-48DB-030B-E11480B6A5FA}"/>
              </a:ext>
            </a:extLst>
          </p:cNvPr>
          <p:cNvSpPr txBox="1"/>
          <p:nvPr/>
        </p:nvSpPr>
        <p:spPr>
          <a:xfrm>
            <a:off x="380326" y="1155966"/>
            <a:ext cx="1150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Shorten lag from AFS R&amp;D € to impact at scale (presently 10-20 </a:t>
            </a:r>
            <a:r>
              <a:rPr lang="en-US" sz="2400" b="1" dirty="0" err="1">
                <a:solidFill>
                  <a:schemeClr val="bg1"/>
                </a:solidFill>
                <a:latin typeface="Georgia" pitchFamily="18" charset="0"/>
              </a:rPr>
              <a:t>yrs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0F17E-62D9-59B6-A062-FE1BC4AA0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813" y="4022714"/>
            <a:ext cx="1905000" cy="269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B18EC-3014-C3B2-B205-B6466D8268DB}"/>
              </a:ext>
            </a:extLst>
          </p:cNvPr>
          <p:cNvSpPr txBox="1"/>
          <p:nvPr/>
        </p:nvSpPr>
        <p:spPr>
          <a:xfrm>
            <a:off x="9131053" y="6549362"/>
            <a:ext cx="2665423" cy="33785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(Herrero et al.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Nature Food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 2020)</a:t>
            </a:r>
          </a:p>
          <a:p>
            <a:pPr algn="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6E44B-B96C-2AA7-BF86-C948CEE9C9B7}"/>
              </a:ext>
            </a:extLst>
          </p:cNvPr>
          <p:cNvSpPr txBox="1"/>
          <p:nvPr/>
        </p:nvSpPr>
        <p:spPr>
          <a:xfrm>
            <a:off x="8848304" y="4857233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503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"/>
    </mc:Choice>
    <mc:Fallback>
      <p:transition spd="slow" advTm="4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7" y="1375119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Decouple food production from land is increasingly culturally, economically, technologically feasible. Crucial for climate and infectious disease control.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5033246" y="106959"/>
            <a:ext cx="690425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Proactive de-</a:t>
            </a:r>
            <a:r>
              <a:rPr lang="en-US" sz="3000" b="1" kern="0" dirty="0" err="1">
                <a:latin typeface="Georgia" pitchFamily="18" charset="0"/>
                <a:ea typeface="+mj-ea"/>
                <a:cs typeface="+mj-cs"/>
              </a:rPr>
              <a:t>agrarianization</a:t>
            </a:r>
            <a:endParaRPr lang="en-US" sz="3000" b="1" kern="0" dirty="0"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205E20-650C-4768-9A6C-46511E4A3166}"/>
              </a:ext>
            </a:extLst>
          </p:cNvPr>
          <p:cNvGrpSpPr/>
          <p:nvPr/>
        </p:nvGrpSpPr>
        <p:grpSpPr>
          <a:xfrm>
            <a:off x="6176515" y="4586153"/>
            <a:ext cx="3688580" cy="2214044"/>
            <a:chOff x="-26071" y="3024269"/>
            <a:chExt cx="4349956" cy="32346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568D3-F6A1-456E-9234-DD6EE741404B}"/>
                </a:ext>
              </a:extLst>
            </p:cNvPr>
            <p:cNvSpPr txBox="1"/>
            <p:nvPr/>
          </p:nvSpPr>
          <p:spPr>
            <a:xfrm>
              <a:off x="-26071" y="5854191"/>
              <a:ext cx="4055616" cy="40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Gerry Machen/Creative Commons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2B3E1C-A72D-425B-A6AD-B6C04ABF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42" y="3024269"/>
              <a:ext cx="4239443" cy="282992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95C6AE-457F-477B-970C-B384C16101E9}"/>
              </a:ext>
            </a:extLst>
          </p:cNvPr>
          <p:cNvGrpSpPr/>
          <p:nvPr/>
        </p:nvGrpSpPr>
        <p:grpSpPr>
          <a:xfrm>
            <a:off x="4406995" y="2265769"/>
            <a:ext cx="3337083" cy="2268132"/>
            <a:chOff x="4616614" y="4395932"/>
            <a:chExt cx="3879041" cy="2462068"/>
          </a:xfrm>
        </p:grpSpPr>
        <p:pic>
          <p:nvPicPr>
            <p:cNvPr id="4098" name="Picture 2" descr="This Soil-less Farming Will Reduce Water Usage By 95%!">
              <a:extLst>
                <a:ext uri="{FF2B5EF4-FFF2-40B4-BE49-F238E27FC236}">
                  <a16:creationId xmlns:a16="http://schemas.microsoft.com/office/drawing/2014/main" id="{159A07F0-6813-4659-9A69-23CAEBE45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14" y="4395932"/>
              <a:ext cx="3879041" cy="21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D55DD5-160D-422E-98FA-3CF5D7D74257}"/>
                </a:ext>
              </a:extLst>
            </p:cNvPr>
            <p:cNvSpPr txBox="1"/>
            <p:nvPr/>
          </p:nvSpPr>
          <p:spPr>
            <a:xfrm>
              <a:off x="4616614" y="6581001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Betterindia.com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7DFF1D-0988-414A-A5D0-2098388F205F}"/>
              </a:ext>
            </a:extLst>
          </p:cNvPr>
          <p:cNvGrpSpPr/>
          <p:nvPr/>
        </p:nvGrpSpPr>
        <p:grpSpPr>
          <a:xfrm>
            <a:off x="8242665" y="2242606"/>
            <a:ext cx="3244861" cy="2291294"/>
            <a:chOff x="7837529" y="2623692"/>
            <a:chExt cx="3684574" cy="3040429"/>
          </a:xfrm>
        </p:grpSpPr>
        <p:pic>
          <p:nvPicPr>
            <p:cNvPr id="4100" name="Picture 4" descr="Image may contain Human Person Helmet Clothing and Apparel">
              <a:extLst>
                <a:ext uri="{FF2B5EF4-FFF2-40B4-BE49-F238E27FC236}">
                  <a16:creationId xmlns:a16="http://schemas.microsoft.com/office/drawing/2014/main" id="{38C320B5-7071-40D5-9B10-3503A5C95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9" y="2623692"/>
              <a:ext cx="3684574" cy="27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FAAE0-18F8-4BDE-9638-95241070F1E0}"/>
                </a:ext>
              </a:extLst>
            </p:cNvPr>
            <p:cNvSpPr txBox="1"/>
            <p:nvPr/>
          </p:nvSpPr>
          <p:spPr>
            <a:xfrm>
              <a:off x="8219452" y="5387122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Beck Deifenbach/Reuters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663547" y="4913207"/>
            <a:ext cx="10514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Must manage de-</a:t>
            </a:r>
            <a:r>
              <a:rPr lang="en-US" sz="2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agrarianization’s</a:t>
            </a: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creative destruction proactively. Build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Georgia" panose="02040502050405020303" pitchFamily="18" charset="0"/>
                <a:ea typeface="DengXian" panose="02010600030101010101" pitchFamily="2" charset="-122"/>
              </a:rPr>
              <a:t>new rural livelihood opportunities.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3" name="Picture 12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452B67DA-D5B7-C3F0-4422-A9F1034CE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4" y="2265769"/>
            <a:ext cx="3020608" cy="2012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07B781-E000-BD41-22DB-281DD3EC09AE}"/>
              </a:ext>
            </a:extLst>
          </p:cNvPr>
          <p:cNvSpPr txBox="1"/>
          <p:nvPr/>
        </p:nvSpPr>
        <p:spPr>
          <a:xfrm>
            <a:off x="1086788" y="4278721"/>
            <a:ext cx="28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Photo: Wallace Woon (Straits Times)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Need cheap food for the poor. But cheap food inevitably induces loss and waste.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Recapture the nutrients as feed and fertilizer to help </a:t>
            </a:r>
            <a:r>
              <a:rPr lang="en-US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deagrarianize</a:t>
            </a: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!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7251200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Circularity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713863" y="5743665"/>
            <a:ext cx="10514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Can maintain 2/3 ASF consumption w/o food-feed competition.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DengXian" panose="02010600030101010101" pitchFamily="2" charset="-122"/>
              </a:rPr>
              <a:t>Reduce cost and geopolitical/mkt vulnerability to NPK supply disruption.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ACC971-950F-D910-D269-CD210F2E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548" y="2478983"/>
            <a:ext cx="3076721" cy="2819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08A6-8182-B239-3C79-1402F9A1A86E}"/>
              </a:ext>
            </a:extLst>
          </p:cNvPr>
          <p:cNvSpPr txBox="1"/>
          <p:nvPr/>
        </p:nvSpPr>
        <p:spPr>
          <a:xfrm>
            <a:off x="864560" y="5113659"/>
            <a:ext cx="701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Credits: Sanergy; Andrew Simons et al.; Jason Quah, Straits Times; H. Van Zanten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 descr="A picture containing person, salamander, frog, eaten&#10;&#10;Description automatically generated">
            <a:extLst>
              <a:ext uri="{FF2B5EF4-FFF2-40B4-BE49-F238E27FC236}">
                <a16:creationId xmlns:a16="http://schemas.microsoft.com/office/drawing/2014/main" id="{307D88DB-5E89-96C1-AF7A-681480058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4" r="24959" b="1"/>
          <a:stretch/>
        </p:blipFill>
        <p:spPr>
          <a:xfrm>
            <a:off x="6491729" y="2934476"/>
            <a:ext cx="2234690" cy="2128106"/>
          </a:xfrm>
          <a:prstGeom prst="rect">
            <a:avLst/>
          </a:prstGeom>
        </p:spPr>
      </p:pic>
      <p:pic>
        <p:nvPicPr>
          <p:cNvPr id="14" name="Picture 13" descr="A picture containing text, outdoor, rock, blue&#10;&#10;Description automatically generated">
            <a:extLst>
              <a:ext uri="{FF2B5EF4-FFF2-40B4-BE49-F238E27FC236}">
                <a16:creationId xmlns:a16="http://schemas.microsoft.com/office/drawing/2014/main" id="{6C61A523-4BAD-0303-DAA9-A076FBBBD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9" y="3012384"/>
            <a:ext cx="2722876" cy="2050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5B9A7-2AB8-801C-9413-751678D9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16" y="3027084"/>
            <a:ext cx="2860012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Most AFS 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jobs, ultra-processing/fortification, and value creation (~3/4 globally!) occur post-farmgate and that share grows with incomes and ag TFP growth.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Big environmental impacts, too. Businesses drive AFS!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opportunities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721D3-962A-921E-5E55-3187567B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88" y="2795257"/>
            <a:ext cx="4628299" cy="24598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06DD4F-B798-1390-491B-5DC9CF568E64}"/>
              </a:ext>
            </a:extLst>
          </p:cNvPr>
          <p:cNvSpPr txBox="1"/>
          <p:nvPr/>
        </p:nvSpPr>
        <p:spPr>
          <a:xfrm>
            <a:off x="744071" y="5588805"/>
            <a:ext cx="289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Yi et al., </a:t>
            </a:r>
            <a:r>
              <a:rPr lang="it-IT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Nature Food </a:t>
            </a:r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2021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88F49-EB05-79BB-E58C-7422518BE56E}"/>
              </a:ext>
            </a:extLst>
          </p:cNvPr>
          <p:cNvSpPr txBox="1"/>
          <p:nvPr/>
        </p:nvSpPr>
        <p:spPr>
          <a:xfrm>
            <a:off x="6560315" y="5606096"/>
            <a:ext cx="289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Barrett et al., </a:t>
            </a:r>
            <a:r>
              <a:rPr lang="it-IT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J. Econ.Lit. </a:t>
            </a:r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2022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89589-EA94-5F97-BEA0-12E9BD668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220" y="3124201"/>
            <a:ext cx="3762305" cy="238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B33E34-84DA-8285-A39D-64CED418D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212" y="3048000"/>
            <a:ext cx="4169781" cy="2483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52AA2-6ED3-B9F9-7E35-9668BCC632E7}"/>
              </a:ext>
            </a:extLst>
          </p:cNvPr>
          <p:cNvSpPr txBox="1"/>
          <p:nvPr/>
        </p:nvSpPr>
        <p:spPr>
          <a:xfrm>
            <a:off x="4802836" y="2696264"/>
            <a:ext cx="6580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orgia" pitchFamily="18" charset="0"/>
              </a:rPr>
              <a:t>LMIC grocery stores	        LMIC MNC food service</a:t>
            </a:r>
            <a:endParaRPr lang="en-US" sz="2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8BC01E-2D8E-76A9-A926-C041EB6F22DA}"/>
              </a:ext>
            </a:extLst>
          </p:cNvPr>
          <p:cNvSpPr txBox="1"/>
          <p:nvPr/>
        </p:nvSpPr>
        <p:spPr>
          <a:xfrm>
            <a:off x="576140" y="1720840"/>
            <a:ext cx="61137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Consumer demand for 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non-nutritive food attributes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increasingly drives upstream production patterns.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Contracting terms w/suppliers.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Trustworthy labeling back by traceability.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True cost pricing to induce ‘race to the top’.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5ECE6-B196-B025-E694-94A851BDE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94" y="1932735"/>
            <a:ext cx="5341906" cy="2975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43C5-E002-952D-4010-65E94744DDED}"/>
              </a:ext>
            </a:extLst>
          </p:cNvPr>
          <p:cNvSpPr txBox="1"/>
          <p:nvPr/>
        </p:nvSpPr>
        <p:spPr>
          <a:xfrm>
            <a:off x="5869017" y="4937686"/>
            <a:ext cx="6295465" cy="860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https://www.nycfoodpolicy.org/food-policy-snapshot-denmark-climate-label</a:t>
            </a:r>
            <a:r>
              <a:rPr lang="en-US" sz="2400" dirty="0"/>
              <a:t>/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D7813D-42EA-9B4A-B996-F2607225399B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000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FD9197FF-BF55-8A58-69DC-FB9F8E4D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347" y="1447800"/>
            <a:ext cx="543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Solving societal problems can be a lucrative business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0E567-CAD7-424F-A804-84550E74301C}"/>
              </a:ext>
            </a:extLst>
          </p:cNvPr>
          <p:cNvSpPr txBox="1"/>
          <p:nvPr/>
        </p:nvSpPr>
        <p:spPr>
          <a:xfrm>
            <a:off x="6206591" y="322838"/>
            <a:ext cx="503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should we care?</a:t>
            </a:r>
          </a:p>
        </p:txBody>
      </p:sp>
      <p:pic>
        <p:nvPicPr>
          <p:cNvPr id="1026" name="Picture 2" descr="Hundreds protest in crisis-hit Sri Lanka as IMF talks loom">
            <a:extLst>
              <a:ext uri="{FF2B5EF4-FFF2-40B4-BE49-F238E27FC236}">
                <a16:creationId xmlns:a16="http://schemas.microsoft.com/office/drawing/2014/main" id="{1333E580-9D8F-92D3-CEDB-6918E888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523130"/>
            <a:ext cx="5495832" cy="28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9103-7420-9E84-FE9D-EC75923FBC72}"/>
              </a:ext>
            </a:extLst>
          </p:cNvPr>
          <p:cNvSpPr txBox="1"/>
          <p:nvPr/>
        </p:nvSpPr>
        <p:spPr>
          <a:xfrm>
            <a:off x="6400801" y="1447800"/>
            <a:ext cx="5434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Human rights, sociopolitical stability, and macroeconomic growth and stability all depend on food security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799F0-0967-F70B-A51F-1D85CD450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29" y="2508462"/>
            <a:ext cx="5477435" cy="41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4CD45E33-41F4-4A0D-A123-3E086237D1B3}"/>
              </a:ext>
            </a:extLst>
          </p:cNvPr>
          <p:cNvSpPr txBox="1">
            <a:spLocks/>
          </p:cNvSpPr>
          <p:nvPr/>
        </p:nvSpPr>
        <p:spPr bwMode="auto">
          <a:xfrm>
            <a:off x="5027942" y="66675"/>
            <a:ext cx="689971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Don’t despair, but don’t dally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10AC9-9865-E498-7DB7-D9DF17D12300}"/>
              </a:ext>
            </a:extLst>
          </p:cNvPr>
          <p:cNvSpPr txBox="1"/>
          <p:nvPr/>
        </p:nvSpPr>
        <p:spPr>
          <a:xfrm>
            <a:off x="1119352" y="1447800"/>
            <a:ext cx="1041179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faces another food crisis. These are growing more frequent because of insufficient attention to investing in HERS AFS transformation. 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Have prevailed before in food crises and can again … will we?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Requires: 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progressive strategy – trust science and support the poor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focus on HERS objectives and invest in appropriate STI. esp. de-</a:t>
            </a:r>
            <a:r>
              <a:rPr lang="en-US" sz="2400" b="1" dirty="0" err="1">
                <a:solidFill>
                  <a:schemeClr val="bg1"/>
                </a:solidFill>
                <a:latin typeface="Georgia" pitchFamily="18" charset="0"/>
              </a:rPr>
              <a:t>agrarianization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, circularity, and social protection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incentivize and bundling innovations esp. downstream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Thank you for your time and interest!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Is there a food security crisis?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8521" y="2585783"/>
            <a:ext cx="838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Is there a food security crisis currently?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4B440B-304D-1ED3-1EC5-5C072F035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1383626"/>
            <a:ext cx="2018754" cy="2655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3802B-2E31-3E51-8E07-AD9672DC761E}"/>
              </a:ext>
            </a:extLst>
          </p:cNvPr>
          <p:cNvSpPr txBox="1"/>
          <p:nvPr/>
        </p:nvSpPr>
        <p:spPr>
          <a:xfrm>
            <a:off x="6736258" y="1437609"/>
            <a:ext cx="4043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“A Global Food Crisis Looms” – </a:t>
            </a:r>
            <a:r>
              <a:rPr lang="en-US" sz="1600" i="1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New York Times, Apr 2020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65CC0-F85F-9C5B-1951-327FA1BF58E2}"/>
              </a:ext>
            </a:extLst>
          </p:cNvPr>
          <p:cNvSpPr txBox="1"/>
          <p:nvPr/>
        </p:nvSpPr>
        <p:spPr>
          <a:xfrm>
            <a:off x="3030106" y="1407014"/>
            <a:ext cx="3279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“The World Is Headed for a Food Security Crisis” </a:t>
            </a:r>
          </a:p>
          <a:p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– Time, Mar 2018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625578-035A-BC24-ED98-2EE6C6ED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751" y="3881437"/>
            <a:ext cx="4718957" cy="2752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CE3A7-68EF-076C-6CDB-0D488C81B07E}"/>
              </a:ext>
            </a:extLst>
          </p:cNvPr>
          <p:cNvSpPr txBox="1"/>
          <p:nvPr/>
        </p:nvSpPr>
        <p:spPr>
          <a:xfrm>
            <a:off x="2548991" y="3291038"/>
            <a:ext cx="4086478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Yes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8B0A-6624-C221-526D-EF15959C825C}"/>
              </a:ext>
            </a:extLst>
          </p:cNvPr>
          <p:cNvSpPr txBox="1"/>
          <p:nvPr/>
        </p:nvSpPr>
        <p:spPr>
          <a:xfrm>
            <a:off x="7059705" y="3302439"/>
            <a:ext cx="4975173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    … but crisis = stalled progress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0521C-8BF0-E7AA-B4DD-F7AA5A31E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70" y="3839691"/>
            <a:ext cx="4800600" cy="27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749FD4-DE28-A133-90B6-EF0B5E723C1B}"/>
              </a:ext>
            </a:extLst>
          </p:cNvPr>
          <p:cNvGrpSpPr/>
          <p:nvPr/>
        </p:nvGrpSpPr>
        <p:grpSpPr>
          <a:xfrm>
            <a:off x="3245273" y="1382421"/>
            <a:ext cx="7754781" cy="4524315"/>
            <a:chOff x="3099812" y="1134250"/>
            <a:chExt cx="7299016" cy="4524315"/>
          </a:xfrm>
        </p:grpSpPr>
        <p:sp>
          <p:nvSpPr>
            <p:cNvPr id="3" name="TextBox 2"/>
            <p:cNvSpPr txBox="1"/>
            <p:nvPr/>
          </p:nvSpPr>
          <p:spPr>
            <a:xfrm>
              <a:off x="3099812" y="1134250"/>
              <a:ext cx="729901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Georgia" pitchFamily="18" charset="0"/>
                </a:rPr>
                <a:t>Demand growth outpacing supply growth.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Georgia" pitchFamily="18" charset="0"/>
                </a:rPr>
                <a:t>Pattern will continue w/o AFS transformation.</a:t>
              </a:r>
            </a:p>
            <a:p>
              <a:endParaRPr lang="en-US" sz="2400" b="1" dirty="0">
                <a:solidFill>
                  <a:schemeClr val="bg1"/>
                </a:solidFill>
                <a:latin typeface="Georgia" pitchFamily="18" charset="0"/>
              </a:endParaRPr>
            </a:p>
            <a:p>
              <a:r>
                <a:rPr lang="en-US" sz="2400" b="1" dirty="0">
                  <a:solidFill>
                    <a:schemeClr val="bg1"/>
                  </a:solidFill>
                  <a:latin typeface="Georgia" pitchFamily="18" charset="0"/>
                </a:rPr>
                <a:t>Long-run drivers: 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Georgia" pitchFamily="18" charset="0"/>
                </a:rPr>
                <a:t>1. Population/income growth, urbanization         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Georgia" pitchFamily="18" charset="0"/>
                </a:rPr>
                <a:t>         	robust food demand growth,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Georgia" pitchFamily="18" charset="0"/>
                </a:rPr>
                <a:t>almost entirely in Asia and Africa.</a:t>
              </a:r>
            </a:p>
            <a:p>
              <a:endParaRPr lang="en-US" sz="2400" b="1" dirty="0">
                <a:solidFill>
                  <a:schemeClr val="bg1"/>
                </a:solidFill>
                <a:latin typeface="Georgia" pitchFamily="18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Georgia" pitchFamily="18" charset="0"/>
                </a:rPr>
                <a:t>Can only slow/shift a bit via policies: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Georgia" pitchFamily="18" charset="0"/>
                </a:rPr>
                <a:t>tax/subsidies, public procurement. </a:t>
              </a:r>
            </a:p>
            <a:p>
              <a:endParaRPr lang="en-US" sz="2400" dirty="0">
                <a:solidFill>
                  <a:schemeClr val="bg1"/>
                </a:solidFill>
                <a:latin typeface="Georgia" pitchFamily="18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Georgia" pitchFamily="18" charset="0"/>
                </a:rPr>
                <a:t>Even less via behavioral nudges.</a:t>
              </a:r>
            </a:p>
          </p:txBody>
        </p:sp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844E764F-4F34-EE9E-5A4B-5164EE29E54F}"/>
                </a:ext>
              </a:extLst>
            </p:cNvPr>
            <p:cNvSpPr/>
            <p:nvPr/>
          </p:nvSpPr>
          <p:spPr>
            <a:xfrm>
              <a:off x="3229466" y="3101739"/>
              <a:ext cx="692720" cy="2200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A4A51C-866F-7583-862F-76F449B0B088}"/>
              </a:ext>
            </a:extLst>
          </p:cNvPr>
          <p:cNvGrpSpPr/>
          <p:nvPr/>
        </p:nvGrpSpPr>
        <p:grpSpPr>
          <a:xfrm>
            <a:off x="1" y="1199890"/>
            <a:ext cx="3341594" cy="3950334"/>
            <a:chOff x="5445979" y="1809756"/>
            <a:chExt cx="3666490" cy="5087999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C7C62E1A-CADB-B0FC-312D-1488FD7ADD9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979" y="1809756"/>
              <a:ext cx="3666490" cy="4953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F0E50F-8000-0B4A-EDBF-463322C63C4C}"/>
                </a:ext>
              </a:extLst>
            </p:cNvPr>
            <p:cNvSpPr txBox="1"/>
            <p:nvPr/>
          </p:nvSpPr>
          <p:spPr>
            <a:xfrm>
              <a:off x="5867400" y="6485757"/>
              <a:ext cx="2895600" cy="41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Georgia" panose="02040502050405020303" pitchFamily="18" charset="0"/>
                  <a:hlinkClick r:id="rId4"/>
                </a:rPr>
                <a:t>Vollset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et al. </a:t>
              </a:r>
              <a:r>
                <a:rPr lang="en-US" sz="1200" i="1" dirty="0">
                  <a:latin typeface="Georgia" panose="02040502050405020303" pitchFamily="18" charset="0"/>
                  <a:hlinkClick r:id="rId4"/>
                </a:rPr>
                <a:t>Lancet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2020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175487DD-C28B-E207-3747-031D4E4C23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6" t="54020" r="2366" b="6176"/>
          <a:stretch/>
        </p:blipFill>
        <p:spPr>
          <a:xfrm>
            <a:off x="8886520" y="3680533"/>
            <a:ext cx="3153335" cy="2729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1347C1-174E-C6F1-020B-0073F219CA70}"/>
              </a:ext>
            </a:extLst>
          </p:cNvPr>
          <p:cNvSpPr txBox="1"/>
          <p:nvPr/>
        </p:nvSpPr>
        <p:spPr>
          <a:xfrm>
            <a:off x="8826589" y="6411714"/>
            <a:ext cx="3213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: The Economist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June 25, 2022</a:t>
            </a:r>
          </a:p>
        </p:txBody>
      </p:sp>
    </p:spTree>
    <p:extLst>
      <p:ext uri="{BB962C8B-B14F-4D97-AF65-F5344CB8AC3E}">
        <p14:creationId xmlns:p14="http://schemas.microsoft.com/office/powerpoint/2010/main" val="218178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1331" y="1257511"/>
            <a:ext cx="7299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5F2AC1-655D-6F60-C44F-4E68CA7224E8}"/>
              </a:ext>
            </a:extLst>
          </p:cNvPr>
          <p:cNvGrpSpPr/>
          <p:nvPr/>
        </p:nvGrpSpPr>
        <p:grpSpPr>
          <a:xfrm>
            <a:off x="1155834" y="1168232"/>
            <a:ext cx="10630010" cy="1408014"/>
            <a:chOff x="1149170" y="1184608"/>
            <a:chExt cx="10630010" cy="1408014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9D8FA8A0-B4D3-2C6F-378D-9B5B3020DDC1}"/>
                </a:ext>
              </a:extLst>
            </p:cNvPr>
            <p:cNvSpPr/>
            <p:nvPr/>
          </p:nvSpPr>
          <p:spPr>
            <a:xfrm>
              <a:off x="1277483" y="1689385"/>
              <a:ext cx="787506" cy="2451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295EC1-61A1-7569-EC86-43DDE45C5365}"/>
                </a:ext>
              </a:extLst>
            </p:cNvPr>
            <p:cNvSpPr txBox="1"/>
            <p:nvPr/>
          </p:nvSpPr>
          <p:spPr>
            <a:xfrm>
              <a:off x="1149170" y="1184608"/>
              <a:ext cx="10630010" cy="1408014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Georgia" pitchFamily="18" charset="0"/>
                </a:rPr>
                <a:t>2. Land/water constraints + climate change + slowing productivity growth   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Georgia" pitchFamily="18" charset="0"/>
                </a:rPr>
                <a:t>         	strong headwinds for supply growth</a:t>
              </a:r>
            </a:p>
            <a:p>
              <a:pPr algn="r"/>
              <a:endParaRPr lang="en-US" sz="2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D0A7FC5-8B39-A9D8-C8FE-14D9A44D92C7}"/>
              </a:ext>
            </a:extLst>
          </p:cNvPr>
          <p:cNvSpPr txBox="1"/>
          <p:nvPr/>
        </p:nvSpPr>
        <p:spPr>
          <a:xfrm>
            <a:off x="3862887" y="5074207"/>
            <a:ext cx="4158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Ag soils N, P and K fluxes in sub-Saharan Africa, 1983-2002</a:t>
            </a:r>
          </a:p>
          <a:p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Barrett and Bevis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Nature Geoscience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2015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F579A-D431-7FCF-4601-C7655288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4" y="2302570"/>
            <a:ext cx="2911935" cy="3855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D8D36-00AD-680E-C66C-4D94A03FE653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1B5E9-F470-F6DD-E836-062859E39D35}"/>
              </a:ext>
            </a:extLst>
          </p:cNvPr>
          <p:cNvSpPr txBox="1"/>
          <p:nvPr/>
        </p:nvSpPr>
        <p:spPr>
          <a:xfrm>
            <a:off x="789408" y="6270125"/>
            <a:ext cx="4877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https://www.globalagriculture.org/report-topics/water.html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9BE06-9E1C-A8AB-AA0D-86A770D4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89" y="2265901"/>
            <a:ext cx="4285479" cy="3429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7A3D8E5-E7DA-610D-37EF-CEC558142107}"/>
              </a:ext>
            </a:extLst>
          </p:cNvPr>
          <p:cNvSpPr/>
          <p:nvPr/>
        </p:nvSpPr>
        <p:spPr>
          <a:xfrm>
            <a:off x="5802406" y="4108076"/>
            <a:ext cx="1506070" cy="4034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9764A6-6512-AB96-0164-C97E85597EC8}"/>
              </a:ext>
            </a:extLst>
          </p:cNvPr>
          <p:cNvGrpSpPr/>
          <p:nvPr/>
        </p:nvGrpSpPr>
        <p:grpSpPr>
          <a:xfrm>
            <a:off x="3886977" y="2249578"/>
            <a:ext cx="3957612" cy="2793070"/>
            <a:chOff x="3886977" y="2249578"/>
            <a:chExt cx="3957612" cy="27930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3DF313-3125-0F23-541A-3685EDE78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101"/>
            <a:stretch/>
          </p:blipFill>
          <p:spPr>
            <a:xfrm>
              <a:off x="3886977" y="2249578"/>
              <a:ext cx="3957612" cy="2793070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B2DA9B-3B78-1B9F-E284-E682425038A0}"/>
                </a:ext>
              </a:extLst>
            </p:cNvPr>
            <p:cNvCxnSpPr>
              <a:cxnSpLocks/>
            </p:cNvCxnSpPr>
            <p:nvPr/>
          </p:nvCxnSpPr>
          <p:spPr>
            <a:xfrm>
              <a:off x="4363570" y="3139888"/>
              <a:ext cx="3026445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09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crisis?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892" y="1253106"/>
            <a:ext cx="11385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Insufficient investment in boosting food supplies sustainably has left the world vulnerable to ‘perfect storms’, which occur more often.</a:t>
            </a:r>
          </a:p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1. Climate change: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Fuel demand growth by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forced displacement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– climate refugees, droughts, etc.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Retards productivity advances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and investment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Screen Shot 2021-10-28 at 1.59.27 PM.png" descr="Screen Shot 2021-10-28 at 1.59.27 PM.png">
            <a:extLst>
              <a:ext uri="{FF2B5EF4-FFF2-40B4-BE49-F238E27FC236}">
                <a16:creationId xmlns:a16="http://schemas.microsoft.com/office/drawing/2014/main" id="{FF6EDB09-F19E-DAF4-F4D5-1E12FE5E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42" y="3580134"/>
            <a:ext cx="4333609" cy="297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21-10-28 at 1.59.31 PM.png" descr="Screen Shot 2021-10-28 at 1.59.31 PM.png">
            <a:extLst>
              <a:ext uri="{FF2B5EF4-FFF2-40B4-BE49-F238E27FC236}">
                <a16:creationId xmlns:a16="http://schemas.microsoft.com/office/drawing/2014/main" id="{8D007A5A-E27E-0B8C-87ED-C86A3411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14" y="3582748"/>
            <a:ext cx="4105332" cy="29889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ource: Ortiz-Bobea et al (Nature Climate Change, 2021)">
            <a:extLst>
              <a:ext uri="{FF2B5EF4-FFF2-40B4-BE49-F238E27FC236}">
                <a16:creationId xmlns:a16="http://schemas.microsoft.com/office/drawing/2014/main" id="{E8DA8F60-A559-0690-AAB5-7E37D9472ADF}"/>
              </a:ext>
            </a:extLst>
          </p:cNvPr>
          <p:cNvSpPr txBox="1"/>
          <p:nvPr/>
        </p:nvSpPr>
        <p:spPr>
          <a:xfrm>
            <a:off x="3999728" y="6468857"/>
            <a:ext cx="5312801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3900">
                <a:solidFill>
                  <a:srgbClr val="53585F"/>
                </a:solidFill>
              </a:defRPr>
            </a:lvl1pPr>
          </a:lstStyle>
          <a:p>
            <a:r>
              <a:rPr sz="1600" dirty="0">
                <a:latin typeface="Georgia" panose="02040502050405020303" pitchFamily="18" charset="0"/>
              </a:rPr>
              <a:t>Source: Ortiz-Bobea et al (</a:t>
            </a:r>
            <a:r>
              <a:rPr sz="1600" i="1" dirty="0">
                <a:latin typeface="Georgia" panose="02040502050405020303" pitchFamily="18" charset="0"/>
              </a:rPr>
              <a:t>Nature Climate Change</a:t>
            </a:r>
            <a:r>
              <a:rPr sz="1600" dirty="0">
                <a:latin typeface="Georgia" panose="02040502050405020303" pitchFamily="18" charset="0"/>
              </a:rPr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268807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crisis?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193" y="1208660"/>
            <a:ext cx="11385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2. Conflict: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&gt;89mn forcibly displaced +~15mn Ukraine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this year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… highest on record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Conflict-affected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nations &gt;75% of stunted children globally (FAO et al. 2017)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Pop. in fragile settings growing.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&gt;2bn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now, ~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80% world’s poor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(OECD 2018)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316185-2026-F1F4-F3D5-72DCB3917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/>
          <a:stretch/>
        </p:blipFill>
        <p:spPr bwMode="auto">
          <a:xfrm>
            <a:off x="9866888" y="3586319"/>
            <a:ext cx="2172968" cy="31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DE467-B3AE-4BD5-AFB5-372166932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357" y="5332388"/>
            <a:ext cx="3962400" cy="1553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F6B3-E20A-B46D-33CE-8BA802FBF83F}"/>
              </a:ext>
            </a:extLst>
          </p:cNvPr>
          <p:cNvSpPr txBox="1"/>
          <p:nvPr/>
        </p:nvSpPr>
        <p:spPr>
          <a:xfrm>
            <a:off x="784927" y="3778981"/>
            <a:ext cx="11021353" cy="155340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Food insecurity destabilizes societies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lacking strong social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safety nets. Unrest in ~50 nations 2007-12. Sri Lanka now.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And climate change makes it worse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…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C71F7-07F1-0DB1-D781-AE803FDA3473}"/>
              </a:ext>
            </a:extLst>
          </p:cNvPr>
          <p:cNvSpPr txBox="1"/>
          <p:nvPr/>
        </p:nvSpPr>
        <p:spPr>
          <a:xfrm>
            <a:off x="5293540" y="6580437"/>
            <a:ext cx="3962400" cy="25032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(Hsiang et al. 2013)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crisis?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193" y="1208660"/>
            <a:ext cx="11385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3. Macroeconomic growth and stability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Poverty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is main cause of food insecurity. Growth reduces poverty.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COVID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slowed growth. Macro instability fuels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flight to dollar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, debt/food prices worsen in LMIC.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&gt;3 bn cannot afford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 healthy diet.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Social protection schemes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insufficient.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AD6215-81B6-A81C-A3C0-B330D27A24BF}"/>
              </a:ext>
            </a:extLst>
          </p:cNvPr>
          <p:cNvGrpSpPr/>
          <p:nvPr/>
        </p:nvGrpSpPr>
        <p:grpSpPr>
          <a:xfrm>
            <a:off x="7395091" y="3371403"/>
            <a:ext cx="4274969" cy="3341016"/>
            <a:chOff x="556300" y="2807780"/>
            <a:chExt cx="4800601" cy="38657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C1A0CA-0CE0-1FA6-EEDA-377624653029}"/>
                </a:ext>
              </a:extLst>
            </p:cNvPr>
            <p:cNvGrpSpPr/>
            <p:nvPr/>
          </p:nvGrpSpPr>
          <p:grpSpPr>
            <a:xfrm>
              <a:off x="556301" y="2807780"/>
              <a:ext cx="4800600" cy="3826446"/>
              <a:chOff x="18422" y="3130487"/>
              <a:chExt cx="4625581" cy="373756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CCE50E-40DB-13C7-FD38-5AE5BA57B7BD}"/>
                  </a:ext>
                </a:extLst>
              </p:cNvPr>
              <p:cNvSpPr txBox="1"/>
              <p:nvPr/>
            </p:nvSpPr>
            <p:spPr>
              <a:xfrm>
                <a:off x="18422" y="6621827"/>
                <a:ext cx="3505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Source: Barrett and Bevis, 2015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8EFE53E-749C-8A18-DBD3-9B27A187B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629" y="3130487"/>
                <a:ext cx="4578374" cy="3489195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8E6E14-B61B-2201-9DA7-0B2A347568E6}"/>
                </a:ext>
              </a:extLst>
            </p:cNvPr>
            <p:cNvSpPr txBox="1"/>
            <p:nvPr/>
          </p:nvSpPr>
          <p:spPr>
            <a:xfrm>
              <a:off x="556300" y="6365705"/>
              <a:ext cx="3637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Barrett and Bevis, 2015</a:t>
              </a:r>
            </a:p>
          </p:txBody>
        </p:sp>
      </p:grp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6E1777D9-B436-A1D0-F9E2-E57723705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0" y="2726603"/>
            <a:ext cx="5866994" cy="40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0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5819695" y="340649"/>
            <a:ext cx="571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Don’t despair … act!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10B3590-9EDB-241E-418A-5266349DC1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1" y="2215796"/>
            <a:ext cx="4005558" cy="26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05334-D5DE-F2BC-44F9-4300979573DD}"/>
              </a:ext>
            </a:extLst>
          </p:cNvPr>
          <p:cNvSpPr txBox="1"/>
          <p:nvPr/>
        </p:nvSpPr>
        <p:spPr>
          <a:xfrm>
            <a:off x="840898" y="5104828"/>
            <a:ext cx="10697670" cy="20994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We can prevail again IFF we follow a </a:t>
            </a:r>
            <a:r>
              <a:rPr lang="en-US" sz="2400" b="1" i="1" u="sng" dirty="0">
                <a:solidFill>
                  <a:schemeClr val="bg1"/>
                </a:solidFill>
                <a:latin typeface="Georgia" pitchFamily="18" charset="0"/>
              </a:rPr>
              <a:t>progressive</a:t>
            </a:r>
            <a:r>
              <a:rPr lang="en-US" sz="24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strategy: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trust in science + demonstrate solidarity w/poor … must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bundle the two.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Must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define the task(s) correctly. It’s no longer hunger and yields. </a:t>
            </a:r>
          </a:p>
          <a:p>
            <a:pPr algn="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5C996-A0AF-093D-1E3E-3E1B11FA3E43}"/>
              </a:ext>
            </a:extLst>
          </p:cNvPr>
          <p:cNvSpPr txBox="1"/>
          <p:nvPr/>
        </p:nvSpPr>
        <p:spPr>
          <a:xfrm>
            <a:off x="446887" y="1407396"/>
            <a:ext cx="11811573" cy="34577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has previously and can again overcome global food crises. 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DEBB28E-9D0B-2B64-D711-4BE090287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8" y="2071967"/>
            <a:ext cx="2066169" cy="291694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B29E421-D7F7-54AF-0943-9A73650DA90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30277" r="68269" b="49399"/>
          <a:stretch/>
        </p:blipFill>
        <p:spPr bwMode="auto">
          <a:xfrm>
            <a:off x="8494599" y="2409827"/>
            <a:ext cx="3099890" cy="2038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996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5E234FC-5B8F-88E8-E35A-340551812CC5}"/>
              </a:ext>
            </a:extLst>
          </p:cNvPr>
          <p:cNvSpPr txBox="1">
            <a:spLocks/>
          </p:cNvSpPr>
          <p:nvPr/>
        </p:nvSpPr>
        <p:spPr>
          <a:xfrm>
            <a:off x="380325" y="2230346"/>
            <a:ext cx="11231745" cy="1947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Massively underinvested in AFS R&amp;D. B/C 10-45. US S&amp;P500 cash on hand &gt;$2.7tr in Jan 2022. Annual cost of eliminating global hunger ~$25-30bn. 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35% of &gt;$52bn in 2021 agrifood tech VC funding was e-grocery! </a:t>
            </a: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Make solving societal problems financially attractive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: advance market commitments, benevolent patent extensions, etc. Learn lessons of COVID vaccines.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A22E2F7A-178F-4FBF-B129-553A99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2400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3703CE3-C04B-4729-BC23-2DDB5826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979" y="-2131657"/>
            <a:ext cx="5504233" cy="2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4AA48-2A3F-A9D9-CEE0-72E83A3C311F}"/>
              </a:ext>
            </a:extLst>
          </p:cNvPr>
          <p:cNvSpPr txBox="1"/>
          <p:nvPr/>
        </p:nvSpPr>
        <p:spPr>
          <a:xfrm>
            <a:off x="5785806" y="340649"/>
            <a:ext cx="616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Accelerate AFS transformation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61CA0-35DA-48DB-030B-E11480B6A5FA}"/>
              </a:ext>
            </a:extLst>
          </p:cNvPr>
          <p:cNvSpPr txBox="1"/>
          <p:nvPr/>
        </p:nvSpPr>
        <p:spPr>
          <a:xfrm>
            <a:off x="380325" y="1338708"/>
            <a:ext cx="1150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eorgia" pitchFamily="18" charset="0"/>
              </a:rPr>
              <a:t>Address obstacles impeding accelerated AFS transformation.</a:t>
            </a:r>
            <a:endParaRPr lang="en-US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6E44B-B96C-2AA7-BF86-C948CEE9C9B7}"/>
              </a:ext>
            </a:extLst>
          </p:cNvPr>
          <p:cNvSpPr txBox="1"/>
          <p:nvPr/>
        </p:nvSpPr>
        <p:spPr>
          <a:xfrm>
            <a:off x="8848304" y="4857233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25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theme/theme1.xml><?xml version="1.0" encoding="utf-8"?>
<a:theme xmlns:a="http://schemas.openxmlformats.org/drawingml/2006/main" name="IFPRI Zoom">
  <a:themeElements>
    <a:clrScheme name="IFPRI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2BA45"/>
      </a:accent1>
      <a:accent2>
        <a:srgbClr val="00AE9A"/>
      </a:accent2>
      <a:accent3>
        <a:srgbClr val="EF463B"/>
      </a:accent3>
      <a:accent4>
        <a:srgbClr val="F7921E"/>
      </a:accent4>
      <a:accent5>
        <a:srgbClr val="8850A0"/>
      </a:accent5>
      <a:accent6>
        <a:srgbClr val="007DB3"/>
      </a:accent6>
      <a:hlink>
        <a:srgbClr val="3C5567"/>
      </a:hlink>
      <a:folHlink>
        <a:srgbClr val="95C94F"/>
      </a:folHlink>
    </a:clrScheme>
    <a:fontScheme name="IFPRI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7A8DB8B-EB9A-4DE6-95F0-E88809FC0F81}" vid="{51B3EFE2-C9CC-4BCD-AD85-8CCB3FF5B95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IFPRI Presentation Template_Dark_Zoom</Template>
  <TotalTime>2217</TotalTime>
  <Words>1070</Words>
  <Application>Microsoft Office PowerPoint</Application>
  <PresentationFormat>Widescreen</PresentationFormat>
  <Paragraphs>137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Courier New</vt:lpstr>
      <vt:lpstr>Georgia</vt:lpstr>
      <vt:lpstr>Wingdings</vt:lpstr>
      <vt:lpstr>IFPRI Zoom</vt:lpstr>
      <vt:lpstr>Custom Design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IFPRI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Barrett</dc:creator>
  <cp:lastModifiedBy>Chris Barrett</cp:lastModifiedBy>
  <cp:revision>53</cp:revision>
  <dcterms:created xsi:type="dcterms:W3CDTF">2021-03-10T01:54:34Z</dcterms:created>
  <dcterms:modified xsi:type="dcterms:W3CDTF">2022-11-13T04:59:42Z</dcterms:modified>
</cp:coreProperties>
</file>